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7010400" cy="92964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0E7"/>
    <a:srgbClr val="F28C07"/>
    <a:srgbClr val="2D7C99"/>
    <a:srgbClr val="F2A7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1290"/>
        <p:guide pos="12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fld id="{E6D2CEA0-468C-4573-80C3-6805AE6598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ECDC4-98B0-44A3-B314-C40DBBDEB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55D85-C056-458D-8574-79F1DE207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A85B3-3D50-448E-9CBF-9DD4BEF361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AF40E-9413-498C-A4FA-143D266B4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C09C-CBCA-4301-96F9-C8EE9B282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FC86-1638-4577-980A-157B4E2CE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B8722-4300-4149-A0FE-81F80B2704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AD8EF-49F0-4382-8B74-D2C241DA4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C6F73-C21B-40B6-A0F8-4787CE63F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11862-4CFD-451F-8BE2-C44A0FBD8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9E471-DC4D-4E7A-8C43-269B43D8DE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C89484F-BBB1-4769-8B84-B6E28BEA69E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61" name="Picture 37" descr="Hous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sl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90950" y="2047875"/>
            <a:ext cx="5172075" cy="2260600"/>
          </a:xfrm>
        </p:spPr>
        <p:txBody>
          <a:bodyPr/>
          <a:lstStyle/>
          <a:p>
            <a:pPr algn="r"/>
            <a:r>
              <a:rPr lang="en-US" sz="68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Today’s </a:t>
            </a:r>
            <a:br>
              <a:rPr lang="en-US" sz="68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</a:br>
            <a:r>
              <a:rPr lang="en-US" sz="68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Loan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76475" y="4400550"/>
            <a:ext cx="6648450" cy="1752600"/>
          </a:xfrm>
        </p:spPr>
        <p:txBody>
          <a:bodyPr/>
          <a:lstStyle/>
          <a:p>
            <a:pPr algn="r"/>
            <a:r>
              <a:rPr lang="en-US">
                <a:solidFill>
                  <a:srgbClr val="2D7C99"/>
                </a:solidFill>
              </a:rPr>
              <a:t>This is </a:t>
            </a:r>
            <a:r>
              <a:rPr lang="en-US" u="sng">
                <a:solidFill>
                  <a:srgbClr val="2D7C99"/>
                </a:solidFill>
              </a:rPr>
              <a:t>Not</a:t>
            </a:r>
            <a:r>
              <a:rPr lang="en-US">
                <a:solidFill>
                  <a:srgbClr val="2D7C99"/>
                </a:solidFill>
              </a:rPr>
              <a:t> Your Father’s FHA!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50838"/>
            <a:ext cx="7105650" cy="1400175"/>
          </a:xfrm>
        </p:spPr>
        <p:txBody>
          <a:bodyPr/>
          <a:lstStyle/>
          <a:p>
            <a:r>
              <a:rPr lang="en-US" sz="42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Property Flippers Beware!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Current owner must be on title </a:t>
            </a:r>
          </a:p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Some lenders may require </a:t>
            </a:r>
            <a:r>
              <a:rPr lang="en-US" b="1" dirty="0" smtClean="0">
                <a:solidFill>
                  <a:srgbClr val="2D7C99"/>
                </a:solidFill>
              </a:rPr>
              <a:t>two appraisals</a:t>
            </a:r>
          </a:p>
          <a:p>
            <a:pPr>
              <a:buClr>
                <a:srgbClr val="F2A707"/>
              </a:buClr>
            </a:pPr>
            <a:r>
              <a:rPr lang="en-US" b="1" dirty="0" smtClean="0">
                <a:solidFill>
                  <a:srgbClr val="2D7C99"/>
                </a:solidFill>
              </a:rPr>
              <a:t>All sales must be arms-length</a:t>
            </a:r>
            <a:endParaRPr lang="en-US" b="1" dirty="0">
              <a:solidFill>
                <a:srgbClr val="2D7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41313"/>
            <a:ext cx="7105650" cy="1409700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Loan Limits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Limits vary by county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Our county limit is: $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Loan limit is before UFMIP is included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Higher loan limits for 2-4 unit properties</a:t>
            </a:r>
          </a:p>
          <a:p>
            <a:pPr>
              <a:buClr>
                <a:srgbClr val="F2A707"/>
              </a:buClr>
              <a:buNone/>
            </a:pPr>
            <a:endParaRPr lang="en-US" sz="2800" b="1" dirty="0">
              <a:solidFill>
                <a:srgbClr val="2D7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50838"/>
            <a:ext cx="7105650" cy="1400175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Benefits to Using FHA</a:t>
            </a:r>
            <a:br>
              <a:rPr lang="en-US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</a:br>
            <a:r>
              <a:rPr lang="en-US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with Your Buyers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Increases number of potential buyers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Increases traffic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Usually maintains sale/list price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Reduces time of home on market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Reduced cash requirement from buyer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One of few </a:t>
            </a:r>
            <a:r>
              <a:rPr lang="en-US" sz="2800" b="1" dirty="0" smtClean="0">
                <a:solidFill>
                  <a:srgbClr val="2D7C99"/>
                </a:solidFill>
              </a:rPr>
              <a:t>remaining low cost loans</a:t>
            </a:r>
            <a:endParaRPr lang="en-US" sz="2800" b="1" dirty="0">
              <a:solidFill>
                <a:srgbClr val="2D7C99"/>
              </a:solidFill>
            </a:endParaRP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Competitive interest rates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No pre-payment penalty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Low monthly 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50838"/>
            <a:ext cx="7105650" cy="140017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Discussion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50838"/>
            <a:ext cx="7105650" cy="139065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Partnerships are Critical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Not the time to refer 3 lenders!</a:t>
            </a:r>
          </a:p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You need one “go-to” lender</a:t>
            </a:r>
          </a:p>
          <a:p>
            <a:pPr lvl="1">
              <a:buClr>
                <a:srgbClr val="F2A707"/>
              </a:buClr>
            </a:pPr>
            <a:r>
              <a:rPr lang="en-US">
                <a:solidFill>
                  <a:srgbClr val="2D7C99"/>
                </a:solidFill>
              </a:rPr>
              <a:t>Wide array of lending products</a:t>
            </a:r>
          </a:p>
          <a:p>
            <a:pPr lvl="1">
              <a:buClr>
                <a:srgbClr val="F2A707"/>
              </a:buClr>
            </a:pPr>
            <a:r>
              <a:rPr lang="en-US">
                <a:solidFill>
                  <a:srgbClr val="2D7C99"/>
                </a:solidFill>
              </a:rPr>
              <a:t>Underwriting expertise</a:t>
            </a:r>
          </a:p>
          <a:p>
            <a:pPr lvl="1">
              <a:buClr>
                <a:srgbClr val="F2A707"/>
              </a:buClr>
            </a:pPr>
            <a:r>
              <a:rPr lang="en-US">
                <a:solidFill>
                  <a:srgbClr val="2D7C99"/>
                </a:solidFill>
              </a:rPr>
              <a:t>Credit specialist</a:t>
            </a:r>
          </a:p>
          <a:p>
            <a:pPr lvl="1">
              <a:buClr>
                <a:srgbClr val="F2A707"/>
              </a:buClr>
            </a:pPr>
            <a:r>
              <a:rPr lang="en-US">
                <a:solidFill>
                  <a:srgbClr val="2D7C99"/>
                </a:solidFill>
              </a:rPr>
              <a:t>Local and accountable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41313"/>
            <a:ext cx="7105650" cy="140017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Contact Screen</a:t>
            </a:r>
          </a:p>
        </p:txBody>
      </p:sp>
      <p:pic>
        <p:nvPicPr>
          <p:cNvPr id="15368" name="Picture 8" descr="Equal_Housing_L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543550"/>
            <a:ext cx="1104900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7010400" cy="1371600"/>
          </a:xfrm>
        </p:spPr>
        <p:txBody>
          <a:bodyPr/>
          <a:lstStyle/>
          <a:p>
            <a:r>
              <a:rPr lang="en-US" sz="42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Lending is Exploding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057400"/>
            <a:ext cx="6629400" cy="4068763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sz="3000" b="1">
                <a:solidFill>
                  <a:srgbClr val="2D7C99"/>
                </a:solidFill>
              </a:rPr>
              <a:t>Now represents &gt;30% of loans being written</a:t>
            </a:r>
          </a:p>
          <a:p>
            <a:pPr>
              <a:buClr>
                <a:srgbClr val="F2A707"/>
              </a:buClr>
            </a:pPr>
            <a:r>
              <a:rPr lang="en-US" sz="3000" b="1">
                <a:solidFill>
                  <a:srgbClr val="2D7C99"/>
                </a:solidFill>
              </a:rPr>
              <a:t>Geared for:</a:t>
            </a:r>
          </a:p>
          <a:p>
            <a:pPr lvl="1">
              <a:buClr>
                <a:srgbClr val="F2A707"/>
              </a:buClr>
            </a:pPr>
            <a:r>
              <a:rPr lang="en-US" sz="2400">
                <a:solidFill>
                  <a:srgbClr val="2D7C99"/>
                </a:solidFill>
              </a:rPr>
              <a:t>First time buyers</a:t>
            </a:r>
          </a:p>
          <a:p>
            <a:pPr lvl="1">
              <a:buClr>
                <a:srgbClr val="F2A707"/>
              </a:buClr>
            </a:pPr>
            <a:r>
              <a:rPr lang="en-US" sz="2400">
                <a:solidFill>
                  <a:srgbClr val="2D7C99"/>
                </a:solidFill>
              </a:rPr>
              <a:t>Borrowers with little to no money</a:t>
            </a:r>
          </a:p>
          <a:p>
            <a:pPr lvl="1">
              <a:buClr>
                <a:srgbClr val="F2A707"/>
              </a:buClr>
            </a:pPr>
            <a:r>
              <a:rPr lang="en-US" sz="2400">
                <a:solidFill>
                  <a:srgbClr val="2D7C99"/>
                </a:solidFill>
              </a:rPr>
              <a:t>Buyers with less than perfect credit</a:t>
            </a:r>
          </a:p>
          <a:p>
            <a:pPr lvl="1">
              <a:buClr>
                <a:srgbClr val="F2A707"/>
              </a:buClr>
            </a:pPr>
            <a:r>
              <a:rPr lang="en-US" sz="2400">
                <a:solidFill>
                  <a:srgbClr val="2D7C99"/>
                </a:solidFill>
              </a:rPr>
              <a:t>Non-occupant co-borrowers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7086600" cy="1371600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Hot Features of FHA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2085975"/>
            <a:ext cx="6753225" cy="4495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3.500% down payment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6% seller concessions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All funds can be gifted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No reserve requirements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No income limits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Very competitive interest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331788"/>
            <a:ext cx="7143750" cy="141922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Highlights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640263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Limited to owner-occupied property</a:t>
            </a:r>
          </a:p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Available for 1-4 unit properties</a:t>
            </a:r>
          </a:p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High LTV available for OO 4 unit</a:t>
            </a:r>
          </a:p>
          <a:p>
            <a:pPr>
              <a:buClr>
                <a:srgbClr val="F2A707"/>
              </a:buClr>
            </a:pPr>
            <a:r>
              <a:rPr lang="en-US" b="1" dirty="0" smtClean="0">
                <a:solidFill>
                  <a:srgbClr val="2D7C99"/>
                </a:solidFill>
              </a:rPr>
              <a:t>Low </a:t>
            </a:r>
            <a:r>
              <a:rPr lang="en-US" b="1" dirty="0">
                <a:solidFill>
                  <a:srgbClr val="2D7C99"/>
                </a:solidFill>
              </a:rPr>
              <a:t>credit </a:t>
            </a:r>
            <a:r>
              <a:rPr lang="en-US" b="1" dirty="0" smtClean="0">
                <a:solidFill>
                  <a:srgbClr val="2D7C99"/>
                </a:solidFill>
              </a:rPr>
              <a:t>score requirements</a:t>
            </a:r>
            <a:endParaRPr lang="en-US" b="1" dirty="0">
              <a:solidFill>
                <a:srgbClr val="2D7C99"/>
              </a:solidFill>
            </a:endParaRPr>
          </a:p>
          <a:p>
            <a:pPr>
              <a:buClr>
                <a:srgbClr val="F2A707"/>
              </a:buClr>
            </a:pPr>
            <a:r>
              <a:rPr lang="en-US" b="1" dirty="0">
                <a:solidFill>
                  <a:srgbClr val="2D7C99"/>
                </a:solidFill>
              </a:rPr>
              <a:t>Flexible down payment sources allowed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31788"/>
            <a:ext cx="7105650" cy="1428750"/>
          </a:xfrm>
        </p:spPr>
        <p:txBody>
          <a:bodyPr/>
          <a:lstStyle/>
          <a:p>
            <a:r>
              <a:rPr lang="en-US" sz="52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Highlights </a:t>
            </a:r>
            <a:r>
              <a:rPr lang="en-US" sz="5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2047875"/>
            <a:ext cx="6867525" cy="4668838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Manual underwriting common/allowed</a:t>
            </a:r>
          </a:p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Good documentation is the key</a:t>
            </a:r>
          </a:p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Borrowers in active Ch. 13 can buy</a:t>
            </a:r>
          </a:p>
          <a:p>
            <a:pPr>
              <a:buClr>
                <a:srgbClr val="F2A707"/>
              </a:buClr>
            </a:pPr>
            <a:r>
              <a:rPr lang="en-US" b="1">
                <a:solidFill>
                  <a:srgbClr val="2D7C99"/>
                </a:solidFill>
              </a:rPr>
              <a:t>Manufactured housing allowed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50838"/>
            <a:ext cx="7105650" cy="140017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66925"/>
            <a:ext cx="7105650" cy="48101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Borrower must have 3.500% down </a:t>
            </a:r>
            <a:r>
              <a:rPr lang="en-US" sz="2800" b="1" dirty="0" smtClean="0">
                <a:solidFill>
                  <a:srgbClr val="2D7C99"/>
                </a:solidFill>
              </a:rPr>
              <a:t>payment (can come from a gift)</a:t>
            </a:r>
            <a:endParaRPr lang="en-US" sz="2800" b="1" dirty="0">
              <a:solidFill>
                <a:srgbClr val="2D7C99"/>
              </a:solidFill>
            </a:endParaRP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Pre-</a:t>
            </a:r>
            <a:r>
              <a:rPr lang="en-US" sz="2800" b="1" dirty="0" err="1">
                <a:solidFill>
                  <a:srgbClr val="2D7C99"/>
                </a:solidFill>
              </a:rPr>
              <a:t>paids</a:t>
            </a:r>
            <a:r>
              <a:rPr lang="en-US" sz="2800" b="1" dirty="0">
                <a:solidFill>
                  <a:srgbClr val="2D7C99"/>
                </a:solidFill>
              </a:rPr>
              <a:t> do NOT count toward 3.500%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Seller can pay up to 6% in cc/pp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Seller paid costs should always be applied to pre-</a:t>
            </a:r>
            <a:r>
              <a:rPr lang="en-US" sz="2800" b="1" dirty="0" err="1">
                <a:solidFill>
                  <a:srgbClr val="2D7C99"/>
                </a:solidFill>
              </a:rPr>
              <a:t>paids</a:t>
            </a:r>
            <a:r>
              <a:rPr lang="en-US" sz="2800" b="1" dirty="0">
                <a:solidFill>
                  <a:srgbClr val="2D7C99"/>
                </a:solidFill>
              </a:rPr>
              <a:t> first, then closing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41313"/>
            <a:ext cx="7105650" cy="1400175"/>
          </a:xfrm>
        </p:spPr>
        <p:txBody>
          <a:bodyPr/>
          <a:lstStyle/>
          <a:p>
            <a:r>
              <a:rPr lang="en-US" sz="52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Overview </a:t>
            </a:r>
            <a:r>
              <a:rPr lang="en-US" sz="5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1-4 unit purchases allowed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LTVs as high as 96.5%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2-4 unit properties must be self sufficient</a:t>
            </a:r>
          </a:p>
          <a:p>
            <a:pPr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Gifts and grants are allowed toward down </a:t>
            </a:r>
            <a:r>
              <a:rPr lang="en-US" sz="2800" b="1" dirty="0" smtClean="0">
                <a:solidFill>
                  <a:srgbClr val="2D7C99"/>
                </a:solidFill>
              </a:rPr>
              <a:t>payment</a:t>
            </a:r>
          </a:p>
          <a:p>
            <a:pPr lvl="1">
              <a:buClr>
                <a:srgbClr val="F2A707"/>
              </a:buClr>
            </a:pPr>
            <a:r>
              <a:rPr lang="en-US" sz="2400" b="1" dirty="0" smtClean="0">
                <a:solidFill>
                  <a:srgbClr val="2D7C99"/>
                </a:solidFill>
              </a:rPr>
              <a:t>Grants CANNOT be seller funded</a:t>
            </a:r>
            <a:endParaRPr lang="en-US" sz="2400" b="1" dirty="0">
              <a:solidFill>
                <a:srgbClr val="2D7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31788"/>
            <a:ext cx="7105650" cy="141922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Credit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 smtClean="0">
                <a:solidFill>
                  <a:srgbClr val="2D7C99"/>
                </a:solidFill>
              </a:rPr>
              <a:t>Low credit score requirements!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 smtClean="0">
                <a:solidFill>
                  <a:srgbClr val="2D7C99"/>
                </a:solidFill>
              </a:rPr>
              <a:t>Last </a:t>
            </a:r>
            <a:r>
              <a:rPr lang="en-US" sz="2800" b="1" dirty="0">
                <a:solidFill>
                  <a:srgbClr val="2D7C99"/>
                </a:solidFill>
              </a:rPr>
              <a:t>12 months should show no late pmts.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Judgments typically must be paid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Collections not required to be </a:t>
            </a:r>
            <a:r>
              <a:rPr lang="en-US" sz="2800" b="1" dirty="0" smtClean="0">
                <a:solidFill>
                  <a:srgbClr val="2D7C99"/>
                </a:solidFill>
              </a:rPr>
              <a:t>paid</a:t>
            </a:r>
          </a:p>
          <a:p>
            <a:pPr lvl="1">
              <a:lnSpc>
                <a:spcPct val="90000"/>
              </a:lnSpc>
              <a:buClr>
                <a:srgbClr val="F2A707"/>
              </a:buClr>
            </a:pPr>
            <a:r>
              <a:rPr lang="en-US" sz="2400" b="1" dirty="0" smtClean="0">
                <a:solidFill>
                  <a:srgbClr val="2D7C99"/>
                </a:solidFill>
              </a:rPr>
              <a:t>It’s Underwriter’s call</a:t>
            </a:r>
            <a:endParaRPr lang="en-US" sz="2400" b="1" dirty="0">
              <a:solidFill>
                <a:srgbClr val="2D7C99"/>
              </a:solidFill>
            </a:endParaRP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Letter of explanation should be in the file for all bad credit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 dirty="0">
                <a:solidFill>
                  <a:srgbClr val="2D7C99"/>
                </a:solidFill>
              </a:rPr>
              <a:t>Non-traditional credit allowed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341313"/>
            <a:ext cx="7105650" cy="1400175"/>
          </a:xfrm>
        </p:spPr>
        <p:txBody>
          <a:bodyPr/>
          <a:lstStyle/>
          <a:p>
            <a:r>
              <a:rPr lang="en-US" sz="54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FHA Property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8350" y="2047875"/>
            <a:ext cx="7105650" cy="4810125"/>
          </a:xfrm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Safety </a:t>
            </a:r>
            <a:r>
              <a:rPr lang="en-US" sz="2800" b="1">
                <a:solidFill>
                  <a:srgbClr val="F2A707"/>
                </a:solidFill>
              </a:rPr>
              <a:t>–</a:t>
            </a:r>
            <a:r>
              <a:rPr lang="en-US" sz="2800" b="1">
                <a:solidFill>
                  <a:srgbClr val="2D7C99"/>
                </a:solidFill>
              </a:rPr>
              <a:t> </a:t>
            </a:r>
            <a:r>
              <a:rPr lang="en-US" sz="2800">
                <a:solidFill>
                  <a:srgbClr val="2D7C99"/>
                </a:solidFill>
              </a:rPr>
              <a:t>Is the property safe?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Sound </a:t>
            </a:r>
            <a:r>
              <a:rPr lang="en-US" sz="2800" b="1">
                <a:solidFill>
                  <a:srgbClr val="F2A707"/>
                </a:solidFill>
              </a:rPr>
              <a:t>–</a:t>
            </a:r>
            <a:r>
              <a:rPr lang="en-US" sz="2800" b="1">
                <a:solidFill>
                  <a:srgbClr val="2D7C99"/>
                </a:solidFill>
              </a:rPr>
              <a:t> </a:t>
            </a:r>
            <a:r>
              <a:rPr lang="en-US" sz="2800">
                <a:solidFill>
                  <a:srgbClr val="2D7C99"/>
                </a:solidFill>
              </a:rPr>
              <a:t>Is the property sound?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Secure </a:t>
            </a:r>
            <a:r>
              <a:rPr lang="en-US" sz="2800" b="1">
                <a:solidFill>
                  <a:srgbClr val="F2A707"/>
                </a:solidFill>
              </a:rPr>
              <a:t>–</a:t>
            </a:r>
            <a:r>
              <a:rPr lang="en-US" sz="2800" b="1">
                <a:solidFill>
                  <a:srgbClr val="2D7C99"/>
                </a:solidFill>
              </a:rPr>
              <a:t> </a:t>
            </a:r>
            <a:r>
              <a:rPr lang="en-US" sz="2800">
                <a:solidFill>
                  <a:srgbClr val="2D7C99"/>
                </a:solidFill>
              </a:rPr>
              <a:t>Does the value support the loan?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The days of the VC sheet are gone!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FHA appraisals resemble conventional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Roofs and lead-based paint still an issue</a:t>
            </a:r>
          </a:p>
          <a:p>
            <a:pPr>
              <a:lnSpc>
                <a:spcPct val="90000"/>
              </a:lnSpc>
              <a:buClr>
                <a:srgbClr val="F2A707"/>
              </a:buClr>
            </a:pPr>
            <a:r>
              <a:rPr lang="en-US" sz="2800" b="1">
                <a:solidFill>
                  <a:srgbClr val="2D7C99"/>
                </a:solidFill>
              </a:rPr>
              <a:t>Mfg. homes that have been moved are not eligible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424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Default Design</vt:lpstr>
      <vt:lpstr>Today’s  FHA Loan</vt:lpstr>
      <vt:lpstr>FHA Lending is Exploding</vt:lpstr>
      <vt:lpstr>Hot Features of FHA</vt:lpstr>
      <vt:lpstr>FHA Highlights</vt:lpstr>
      <vt:lpstr>FHA Highlights (cont.)</vt:lpstr>
      <vt:lpstr>FHA Overview</vt:lpstr>
      <vt:lpstr>FHA Overview (cont.)</vt:lpstr>
      <vt:lpstr>FHA Credit</vt:lpstr>
      <vt:lpstr>FHA Property</vt:lpstr>
      <vt:lpstr>Property Flippers Beware!</vt:lpstr>
      <vt:lpstr>FHA Loan Limits</vt:lpstr>
      <vt:lpstr>Benefits to Using FHA with Your Buyers</vt:lpstr>
      <vt:lpstr>Discussion Time</vt:lpstr>
      <vt:lpstr>Partnerships are Critical</vt:lpstr>
      <vt:lpstr>Contact Screen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FHA Loan</dc:title>
  <dc:creator>David Kuiper</dc:creator>
  <cp:lastModifiedBy> </cp:lastModifiedBy>
  <cp:revision>66</cp:revision>
  <dcterms:created xsi:type="dcterms:W3CDTF">2008-07-02T17:36:43Z</dcterms:created>
  <dcterms:modified xsi:type="dcterms:W3CDTF">2011-03-07T19:00:51Z</dcterms:modified>
</cp:coreProperties>
</file>